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61" r:id="rId2"/>
  </p:sldIdLst>
  <p:sldSz cx="21599525" cy="30240288"/>
  <p:notesSz cx="6858000" cy="9144000"/>
  <p:embeddedFontLst>
    <p:embeddedFont>
      <p:font typeface="KoPubWorld돋움체 Bold" panose="020B0600000101010101" charset="-127"/>
      <p:bold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Calibri Light" panose="020F0302020204030204" pitchFamily="34" charset="0"/>
      <p:regular r:id="rId12"/>
      <p:italic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24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5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009999"/>
    <a:srgbClr val="5B9BD5"/>
    <a:srgbClr val="2E1D54"/>
    <a:srgbClr val="32205A"/>
    <a:srgbClr val="ED7D31"/>
    <a:srgbClr val="523593"/>
    <a:srgbClr val="412A74"/>
    <a:srgbClr val="21153B"/>
    <a:srgbClr val="005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04" autoAdjust="0"/>
    <p:restoredTop sz="94660"/>
  </p:normalViewPr>
  <p:slideViewPr>
    <p:cSldViewPr snapToGrid="0">
      <p:cViewPr>
        <p:scale>
          <a:sx n="50" d="100"/>
          <a:sy n="50" d="100"/>
        </p:scale>
        <p:origin x="1902" y="-696"/>
      </p:cViewPr>
      <p:guideLst>
        <p:guide orient="horz" pos="9524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0BE7-57DD-4E46-BBF3-FB5E65DACE6A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79747-0005-49E2-9E9F-906870918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871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25400-64F7-4AF7-8BBC-C769E28FA35F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27275" y="1143000"/>
            <a:ext cx="2203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5D688-FAA0-4934-9D6C-CA2389A967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30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I:</a:t>
                  </a:r>
                  <a:r>
                    <a:rPr lang="ko-KR" altLang="en-US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-320847" y="-2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9696755" cy="2122200"/>
                <a:chOff x="-6879657" y="8606760"/>
                <a:chExt cx="19696755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832803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(01)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1296465" y="8606760"/>
                  <a:ext cx="11520633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                              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9835017" cy="2122200"/>
                <a:chOff x="-6879656" y="8606760"/>
                <a:chExt cx="19835017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(02)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1201020" y="8606760"/>
                  <a:ext cx="1175434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 smtClean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20101338" cy="2122200"/>
                <a:chOff x="-6879656" y="8606760"/>
                <a:chExt cx="20101338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(03)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1252878" y="8606760"/>
                  <a:ext cx="11968804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53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2022-11-24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그룹 70">
            <a:extLst>
              <a:ext uri="{FF2B5EF4-FFF2-40B4-BE49-F238E27FC236}">
                <a16:creationId xmlns:a16="http://schemas.microsoft.com/office/drawing/2014/main" id="{39B4D076-CBB6-4C78-A00A-DE861294DD24}"/>
              </a:ext>
            </a:extLst>
          </p:cNvPr>
          <p:cNvGrpSpPr/>
          <p:nvPr/>
        </p:nvGrpSpPr>
        <p:grpSpPr>
          <a:xfrm>
            <a:off x="1177750" y="7479001"/>
            <a:ext cx="3322155" cy="750446"/>
            <a:chOff x="1224642" y="7174200"/>
            <a:chExt cx="3322155" cy="750446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C33DA88A-847C-4BD4-8E6E-D60B7C46291B}"/>
                </a:ext>
              </a:extLst>
            </p:cNvPr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E1E2FDE0-8DDF-405F-AB17-E84CAF3D31C1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과제목적</a:t>
                </a:r>
              </a:p>
            </p:txBody>
          </p:sp>
          <p:sp>
            <p:nvSpPr>
              <p:cNvPr id="75" name="직각 삼각형 74">
                <a:extLst>
                  <a:ext uri="{FF2B5EF4-FFF2-40B4-BE49-F238E27FC236}">
                    <a16:creationId xmlns:a16="http://schemas.microsoft.com/office/drawing/2014/main" id="{F78D9B11-03CA-4503-AFCE-F0D710235F1B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D30B06C8-C7C9-4170-9AE7-22CA7A8D56F5}"/>
                </a:ext>
              </a:extLst>
            </p:cNvPr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9F8AFB12-4348-46F7-B01C-1EA97C731CAA}"/>
              </a:ext>
            </a:extLst>
          </p:cNvPr>
          <p:cNvGrpSpPr/>
          <p:nvPr/>
        </p:nvGrpSpPr>
        <p:grpSpPr>
          <a:xfrm>
            <a:off x="1346479" y="13403442"/>
            <a:ext cx="3153426" cy="750446"/>
            <a:chOff x="2500298" y="285728"/>
            <a:chExt cx="1714512" cy="571504"/>
          </a:xfrm>
          <a:solidFill>
            <a:srgbClr val="ED7D31"/>
          </a:solidFill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68F7D807-034B-4EE0-A8B9-2081EB93B482}"/>
                </a:ext>
              </a:extLst>
            </p:cNvPr>
            <p:cNvSpPr/>
            <p:nvPr/>
          </p:nvSpPr>
          <p:spPr>
            <a:xfrm>
              <a:off x="2500298" y="285728"/>
              <a:ext cx="1357322" cy="571504"/>
            </a:xfrm>
            <a:prstGeom prst="rect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과제내용</a:t>
              </a:r>
            </a:p>
          </p:txBody>
        </p:sp>
        <p:sp>
          <p:nvSpPr>
            <p:cNvPr id="78" name="직각 삼각형 77">
              <a:extLst>
                <a:ext uri="{FF2B5EF4-FFF2-40B4-BE49-F238E27FC236}">
                  <a16:creationId xmlns:a16="http://schemas.microsoft.com/office/drawing/2014/main" id="{900C1581-7B19-45B0-A753-F62A8AC64445}"/>
                </a:ext>
              </a:extLst>
            </p:cNvPr>
            <p:cNvSpPr/>
            <p:nvPr/>
          </p:nvSpPr>
          <p:spPr>
            <a:xfrm flipV="1">
              <a:off x="3857620" y="285728"/>
              <a:ext cx="357190" cy="571504"/>
            </a:xfrm>
            <a:prstGeom prst="rtTriangle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24DC27D-428F-494D-98A2-41566E390D4C}"/>
              </a:ext>
            </a:extLst>
          </p:cNvPr>
          <p:cNvSpPr/>
          <p:nvPr/>
        </p:nvSpPr>
        <p:spPr>
          <a:xfrm>
            <a:off x="1177750" y="13403442"/>
            <a:ext cx="168729" cy="75044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3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ABD92A38-26C3-409B-B397-E86DBC113249}"/>
              </a:ext>
            </a:extLst>
          </p:cNvPr>
          <p:cNvGrpSpPr/>
          <p:nvPr/>
        </p:nvGrpSpPr>
        <p:grpSpPr>
          <a:xfrm>
            <a:off x="1177750" y="23461188"/>
            <a:ext cx="5041211" cy="750446"/>
            <a:chOff x="1224642" y="23461188"/>
            <a:chExt cx="5041211" cy="750446"/>
          </a:xfrm>
        </p:grpSpPr>
        <p:sp>
          <p:nvSpPr>
            <p:cNvPr id="84" name="직사각형 43">
              <a:extLst>
                <a:ext uri="{FF2B5EF4-FFF2-40B4-BE49-F238E27FC236}">
                  <a16:creationId xmlns:a16="http://schemas.microsoft.com/office/drawing/2014/main" id="{EC56BE77-10A4-4E54-97BD-4301BA2FDBFE}"/>
                </a:ext>
              </a:extLst>
            </p:cNvPr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활용방안 및 기대효과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0443CA68-EFD7-4E59-9B4D-5DE78D991345}"/>
                </a:ext>
              </a:extLst>
            </p:cNvPr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2B579D1-C527-410A-B54C-38BEE5573B9D}"/>
              </a:ext>
            </a:extLst>
          </p:cNvPr>
          <p:cNvSpPr txBox="1"/>
          <p:nvPr/>
        </p:nvSpPr>
        <p:spPr>
          <a:xfrm>
            <a:off x="783771" y="2210919"/>
            <a:ext cx="1482198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b="1" dirty="0" smtClean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스마트팜을 위한 통합제어 시스템</a:t>
            </a:r>
            <a:endParaRPr lang="en-US" altLang="ko-KR" sz="6600" b="1" dirty="0" smtClean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6600" b="1" dirty="0">
                <a:solidFill>
                  <a:srgbClr val="FFC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(IoT Hub</a:t>
            </a:r>
            <a:r>
              <a:rPr lang="en-US" altLang="ko-KR" sz="6600" b="1" dirty="0" smtClean="0">
                <a:solidFill>
                  <a:srgbClr val="FFC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endParaRPr lang="ko-KR" altLang="en-US" sz="660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9C57B7F-DF50-49AC-A095-03EE6C257B4E}"/>
              </a:ext>
            </a:extLst>
          </p:cNvPr>
          <p:cNvSpPr/>
          <p:nvPr/>
        </p:nvSpPr>
        <p:spPr>
          <a:xfrm>
            <a:off x="2900740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AC38C2E-F1C5-46DD-B72A-A914A737D63C}"/>
              </a:ext>
            </a:extLst>
          </p:cNvPr>
          <p:cNvSpPr/>
          <p:nvPr/>
        </p:nvSpPr>
        <p:spPr>
          <a:xfrm>
            <a:off x="10179777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그렙파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EC1DA1-2890-4669-AD5C-D20EDF2640D8}"/>
              </a:ext>
            </a:extLst>
          </p:cNvPr>
          <p:cNvSpPr/>
          <p:nvPr/>
        </p:nvSpPr>
        <p:spPr>
          <a:xfrm>
            <a:off x="2638870" y="5832880"/>
            <a:ext cx="301774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박찬영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AF4853E-787E-49CF-AEBC-50EEF4D5D0CD}"/>
              </a:ext>
            </a:extLst>
          </p:cNvPr>
          <p:cNvSpPr/>
          <p:nvPr/>
        </p:nvSpPr>
        <p:spPr>
          <a:xfrm>
            <a:off x="10179777" y="5865555"/>
            <a:ext cx="6774723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김교림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신영수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김종일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조현규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김수환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46479" y="8346537"/>
            <a:ext cx="19456121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농업과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ICT(Information and Communications Technology), IoT(Internet of Things)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를 융합한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스마트팜은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차세대 농업으로 주목받고 있다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하지만 정작 스마트팜 보급률은 약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7000ha(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헥타르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)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로 이는 전체 농지의 약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0.5%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정도이다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이는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99%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의 스마트팜 보급률을 가진 네덜란드와 비교해서 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저조하다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.</a:t>
            </a:r>
            <a:endParaRPr lang="ko-KR" altLang="en-US" sz="3150" dirty="0">
              <a:latin typeface="+mn-ea"/>
              <a:cs typeface="KoPubWorld돋움체 Bold" panose="020B0600000101010101" charset="-127"/>
            </a:endParaRPr>
          </a:p>
          <a:p>
            <a:pPr fontAlgn="base" latinLnBrk="1"/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캡스톤디자인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동안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농업인이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스마트팜을 간단하게 도입할 수 있는 위한 원격 환경제어 시스템을 제작이 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목표다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.</a:t>
            </a:r>
          </a:p>
          <a:p>
            <a:pPr fontAlgn="base" latinLnBrk="1"/>
            <a:endParaRPr lang="en-US" altLang="ko-KR" sz="3150" dirty="0" smtClean="0">
              <a:latin typeface="+mn-ea"/>
              <a:cs typeface="KoPubWorld돋움체 Bold" panose="020B0600000101010101" charset="-127"/>
            </a:endParaRPr>
          </a:p>
          <a:p>
            <a:pPr marL="457200" indent="-457200" fontAlgn="base" latinLnBrk="1">
              <a:buFont typeface="Wingdings" panose="05000000000000000000" pitchFamily="2" charset="2"/>
              <a:buChar char="Ø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비닐하우스 내부의 개폐기를 작동시킬 제어 노드와 센서에 데이터를 전송할 수 있는 센서 노드를 달아 사용자가 ‘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PC’ 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및 ‘</a:t>
            </a:r>
            <a:r>
              <a:rPr lang="ko-KR" altLang="en-US" sz="3150" dirty="0" err="1" smtClean="0">
                <a:latin typeface="+mn-ea"/>
                <a:cs typeface="KoPubWorld돋움체 Bold" panose="020B0600000101010101" charset="-127"/>
              </a:rPr>
              <a:t>스마트폰’으로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 확인 및 구동</a:t>
            </a:r>
            <a:endParaRPr lang="en-US" altLang="ko-KR" sz="3150" dirty="0" smtClean="0">
              <a:latin typeface="+mn-ea"/>
              <a:cs typeface="KoPubWorld돋움체 Bold" panose="020B0600000101010101" charset="-127"/>
            </a:endParaRPr>
          </a:p>
          <a:p>
            <a:pPr fontAlgn="base" latinLnBrk="1"/>
            <a:endParaRPr lang="ko-KR" altLang="en-US" sz="3150" dirty="0" smtClean="0">
              <a:latin typeface="+mn-ea"/>
              <a:cs typeface="KoPubWorld돋움체 Bold" panose="020B0600000101010101" charset="-127"/>
            </a:endParaRPr>
          </a:p>
          <a:p>
            <a:pPr marL="457200" indent="-457200" fontAlgn="base" latinLnBrk="1">
              <a:buFont typeface="Wingdings" panose="05000000000000000000" pitchFamily="2" charset="2"/>
              <a:buChar char="Ø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비닐하우스 내부에 로라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(LoRa) 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모듈을 장착하여 </a:t>
            </a:r>
            <a:r>
              <a:rPr lang="ko-KR" altLang="en-US" sz="3150" dirty="0" err="1" smtClean="0">
                <a:latin typeface="+mn-ea"/>
                <a:cs typeface="KoPubWorld돋움체 Bold" panose="020B0600000101010101" charset="-127"/>
              </a:rPr>
              <a:t>센서값과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 제어 모듈을 송수신하고 이를 원격지에서 제어</a:t>
            </a:r>
          </a:p>
        </p:txBody>
      </p:sp>
      <p:pic>
        <p:nvPicPr>
          <p:cNvPr id="21" name="Picture 4"/>
          <p:cNvPicPr>
            <a:picLocks noChangeAspect="1"/>
          </p:cNvPicPr>
          <p:nvPr/>
        </p:nvPicPr>
        <p:blipFill rotWithShape="1">
          <a:blip r:embed="rId2"/>
          <a:srcRect l="7354" r="7354"/>
          <a:stretch/>
        </p:blipFill>
        <p:spPr>
          <a:xfrm>
            <a:off x="1199805" y="14525403"/>
            <a:ext cx="2880000" cy="28800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1062157" y="17534408"/>
            <a:ext cx="3153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&lt;</a:t>
            </a:r>
            <a:r>
              <a:rPr lang="ko-KR" altLang="en-US" sz="2500" dirty="0" smtClean="0">
                <a:latin typeface="+mn-ea"/>
                <a:cs typeface="KoPubWorld돋움체 Bold" panose="020B0600000101010101" charset="-127"/>
              </a:rPr>
              <a:t>게이트웨이 제작</a:t>
            </a:r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&gt;</a:t>
            </a:r>
            <a:endParaRPr lang="ko-KR" altLang="en-US" sz="2500" dirty="0">
              <a:latin typeface="+mn-ea"/>
              <a:cs typeface="KoPubWorld돋움체 Bold" panose="020B0600000101010101" charset="-127"/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3"/>
          <a:srcRect l="-35" t="11592" r="35" b="13407"/>
          <a:stretch/>
        </p:blipFill>
        <p:spPr>
          <a:xfrm>
            <a:off x="4898561" y="14525403"/>
            <a:ext cx="2880000" cy="288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5" name="TextBox 24"/>
          <p:cNvSpPr txBox="1"/>
          <p:nvPr/>
        </p:nvSpPr>
        <p:spPr>
          <a:xfrm>
            <a:off x="4606588" y="17534408"/>
            <a:ext cx="34153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&lt;</a:t>
            </a:r>
            <a:r>
              <a:rPr lang="ko-KR" altLang="en-US" sz="2500" dirty="0" smtClean="0">
                <a:latin typeface="+mn-ea"/>
                <a:cs typeface="KoPubWorld돋움체 Bold" panose="020B0600000101010101" charset="-127"/>
              </a:rPr>
              <a:t>센서 노드 </a:t>
            </a:r>
            <a:r>
              <a:rPr lang="ko-KR" altLang="en-US" sz="2500" dirty="0" err="1" smtClean="0">
                <a:latin typeface="+mn-ea"/>
                <a:cs typeface="KoPubWorld돋움체 Bold" panose="020B0600000101010101" charset="-127"/>
              </a:rPr>
              <a:t>엔클로저</a:t>
            </a:r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&gt;</a:t>
            </a:r>
            <a:endParaRPr lang="ko-KR" altLang="en-US" sz="2500" dirty="0">
              <a:latin typeface="+mn-ea"/>
              <a:cs typeface="KoPubWorld돋움체 Bold" panose="020B0600000101010101" charset="-127"/>
            </a:endParaRP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4"/>
          <a:srcRect l="12500" r="12500"/>
          <a:stretch/>
        </p:blipFill>
        <p:spPr>
          <a:xfrm>
            <a:off x="8597317" y="14525403"/>
            <a:ext cx="2880000" cy="288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7" name="TextBox 26"/>
          <p:cNvSpPr txBox="1"/>
          <p:nvPr/>
        </p:nvSpPr>
        <p:spPr>
          <a:xfrm>
            <a:off x="8457361" y="17534408"/>
            <a:ext cx="315991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&lt;</a:t>
            </a:r>
            <a:r>
              <a:rPr lang="ko-KR" altLang="en-US" sz="2500" dirty="0" smtClean="0">
                <a:latin typeface="+mn-ea"/>
                <a:cs typeface="KoPubWorld돋움체 Bold" panose="020B0600000101010101" charset="-127"/>
              </a:rPr>
              <a:t>센서 현장 테스</a:t>
            </a:r>
            <a:r>
              <a:rPr lang="ko-KR" altLang="en-US" sz="2500" dirty="0">
                <a:latin typeface="+mn-ea"/>
                <a:cs typeface="KoPubWorld돋움체 Bold" panose="020B0600000101010101" charset="-127"/>
              </a:rPr>
              <a:t>트</a:t>
            </a:r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&gt;</a:t>
            </a:r>
            <a:endParaRPr lang="ko-KR" altLang="en-US" sz="2500" dirty="0">
              <a:latin typeface="+mn-ea"/>
              <a:cs typeface="KoPubWorld돋움체 Bold" panose="020B0600000101010101" charset="-127"/>
            </a:endParaRPr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558870" y="19603103"/>
            <a:ext cx="2160000" cy="288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32" name="TextBox 31"/>
          <p:cNvSpPr txBox="1"/>
          <p:nvPr/>
        </p:nvSpPr>
        <p:spPr>
          <a:xfrm>
            <a:off x="1477914" y="22223233"/>
            <a:ext cx="22335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&lt;</a:t>
            </a:r>
            <a:r>
              <a:rPr lang="ko-KR" altLang="en-US" sz="2500" dirty="0" smtClean="0">
                <a:latin typeface="+mn-ea"/>
                <a:cs typeface="KoPubWorld돋움체 Bold" panose="020B0600000101010101" charset="-127"/>
              </a:rPr>
              <a:t>컨트롤박스</a:t>
            </a:r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&gt;</a:t>
            </a:r>
            <a:endParaRPr lang="ko-KR" altLang="en-US" sz="2500" dirty="0">
              <a:latin typeface="+mn-ea"/>
              <a:cs typeface="KoPubWorld돋움체 Bold" panose="020B0600000101010101" charset="-127"/>
            </a:endParaRPr>
          </a:p>
        </p:txBody>
      </p:sp>
      <p:pic>
        <p:nvPicPr>
          <p:cNvPr id="33" name="Picture 1"/>
          <p:cNvPicPr>
            <a:picLocks noChangeAspect="1"/>
          </p:cNvPicPr>
          <p:nvPr/>
        </p:nvPicPr>
        <p:blipFill rotWithShape="1">
          <a:blip r:embed="rId6">
            <a:extLst/>
          </a:blip>
          <a:srcRect l="17408" r="2592"/>
          <a:stretch/>
        </p:blipFill>
        <p:spPr>
          <a:xfrm>
            <a:off x="4898561" y="19243103"/>
            <a:ext cx="2880000" cy="28800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</p:pic>
      <p:sp>
        <p:nvSpPr>
          <p:cNvPr id="34" name="TextBox 33"/>
          <p:cNvSpPr txBox="1"/>
          <p:nvPr/>
        </p:nvSpPr>
        <p:spPr>
          <a:xfrm>
            <a:off x="4646263" y="22223233"/>
            <a:ext cx="33360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&lt;</a:t>
            </a:r>
            <a:r>
              <a:rPr lang="ko-KR" altLang="en-US" sz="2500" dirty="0" smtClean="0">
                <a:latin typeface="+mn-ea"/>
                <a:cs typeface="KoPubWorld돋움체 Bold" panose="020B0600000101010101" charset="-127"/>
              </a:rPr>
              <a:t>컨트롤박스 테스트</a:t>
            </a:r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&gt;</a:t>
            </a:r>
            <a:endParaRPr lang="ko-KR" altLang="en-US" sz="2500" dirty="0">
              <a:latin typeface="+mn-ea"/>
              <a:cs typeface="KoPubWorld돋움체 Bold" panose="020B0600000101010101" charset="-127"/>
            </a:endParaRPr>
          </a:p>
        </p:txBody>
      </p:sp>
      <p:pic>
        <p:nvPicPr>
          <p:cNvPr id="35" name="Picture 3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597317" y="19243103"/>
            <a:ext cx="3600042" cy="28800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</p:pic>
      <p:sp>
        <p:nvSpPr>
          <p:cNvPr id="36" name="TextBox 35"/>
          <p:cNvSpPr txBox="1"/>
          <p:nvPr/>
        </p:nvSpPr>
        <p:spPr>
          <a:xfrm>
            <a:off x="8523268" y="22223233"/>
            <a:ext cx="374813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&lt;</a:t>
            </a:r>
            <a:r>
              <a:rPr lang="ko-KR" altLang="en-US" sz="2500" dirty="0" smtClean="0">
                <a:latin typeface="+mn-ea"/>
                <a:cs typeface="KoPubWorld돋움체 Bold" panose="020B0600000101010101" charset="-127"/>
              </a:rPr>
              <a:t>스마트팜 서비스 </a:t>
            </a:r>
            <a:r>
              <a:rPr lang="en-US" altLang="ko-KR" sz="2500" dirty="0" smtClean="0">
                <a:latin typeface="+mn-ea"/>
                <a:cs typeface="KoPubWorld돋움체 Bold" panose="020B0600000101010101" charset="-127"/>
              </a:rPr>
              <a:t>Web&gt;</a:t>
            </a:r>
            <a:endParaRPr lang="ko-KR" altLang="en-US" sz="2500" dirty="0">
              <a:latin typeface="+mn-ea"/>
              <a:cs typeface="KoPubWorld돋움체 Bold" panose="020B0600000101010101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 flipH="1">
            <a:off x="12850503" y="14242286"/>
            <a:ext cx="0" cy="900000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3273617" y="14242285"/>
            <a:ext cx="7694440" cy="557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fontAlgn="base" latinLnBrk="1">
              <a:buFont typeface="+mj-lt"/>
              <a:buAutoNum type="arabicParenR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제어 방법</a:t>
            </a:r>
            <a:endParaRPr lang="en-US" altLang="ko-KR" sz="3150" dirty="0" smtClean="0">
              <a:latin typeface="+mn-ea"/>
              <a:cs typeface="KoPubWorld돋움체 Bold" panose="020B0600000101010101" charset="-127"/>
            </a:endParaRPr>
          </a:p>
          <a:p>
            <a:pPr marL="971550" lvl="1" indent="-514350" fontAlgn="base" latinLnBrk="1">
              <a:buFont typeface="Wingdings" panose="05000000000000000000" pitchFamily="2" charset="2"/>
              <a:buChar char="§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비닐하우스 내부에 컨트롤박스와 센서 노드를 설치하고 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LoRa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통신으로 외부에 게이트웨이와 연결</a:t>
            </a:r>
            <a:endParaRPr lang="en-US" altLang="ko-KR" sz="3150" dirty="0" smtClean="0">
              <a:latin typeface="+mn-ea"/>
              <a:cs typeface="KoPubWorld돋움체 Bold" panose="020B0600000101010101" charset="-127"/>
            </a:endParaRPr>
          </a:p>
          <a:p>
            <a:pPr marL="514350" indent="-514350" fontAlgn="base" latinLnBrk="1">
              <a:spcBef>
                <a:spcPts val="600"/>
              </a:spcBef>
              <a:buFont typeface="+mj-lt"/>
              <a:buAutoNum type="arabicParenR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웹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(Web)</a:t>
            </a:r>
          </a:p>
          <a:p>
            <a:pPr marL="914400" lvl="1" indent="-457200" fontAlgn="base" latinLnBrk="1">
              <a:buFont typeface="Wingdings" panose="05000000000000000000" pitchFamily="2" charset="2"/>
              <a:buChar char="§"/>
            </a:pPr>
            <a:r>
              <a:rPr lang="ko-KR" altLang="en-US" sz="3150" dirty="0" err="1" smtClean="0">
                <a:latin typeface="+mn-ea"/>
                <a:cs typeface="KoPubWorld돋움체 Bold" panose="020B0600000101010101" charset="-127"/>
              </a:rPr>
              <a:t>반응형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 웹을 사용하여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 err="1" smtClean="0">
                <a:latin typeface="+mn-ea"/>
                <a:cs typeface="KoPubWorld돋움체 Bold" panose="020B0600000101010101" charset="-127"/>
              </a:rPr>
              <a:t>데스크탑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 및 모바일 환경에 최적화</a:t>
            </a:r>
            <a:endParaRPr lang="en-US" altLang="ko-KR" sz="3150" dirty="0" smtClean="0">
              <a:latin typeface="+mn-ea"/>
              <a:cs typeface="KoPubWorld돋움체 Bold" panose="020B0600000101010101" charset="-127"/>
            </a:endParaRPr>
          </a:p>
          <a:p>
            <a:pPr marL="514350" indent="-514350" fontAlgn="base" latinLnBrk="1">
              <a:spcBef>
                <a:spcPts val="600"/>
              </a:spcBef>
              <a:buFont typeface="+mj-lt"/>
              <a:buAutoNum type="arabicParenR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결과</a:t>
            </a:r>
            <a:endParaRPr lang="en-US" altLang="ko-KR" sz="3150" dirty="0" smtClean="0">
              <a:latin typeface="+mn-ea"/>
              <a:cs typeface="KoPubWorld돋움체 Bold" panose="020B0600000101010101" charset="-127"/>
            </a:endParaRPr>
          </a:p>
          <a:p>
            <a:pPr marL="971550" lvl="1" indent="-514350" fontAlgn="base" latinLnBrk="1">
              <a:buFont typeface="Wingdings" panose="05000000000000000000" pitchFamily="2" charset="2"/>
              <a:buChar char="§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성공적으로 개폐기 조작 완료</a:t>
            </a:r>
            <a:endParaRPr lang="en-US" altLang="ko-KR" sz="3150" dirty="0" smtClean="0">
              <a:latin typeface="+mn-ea"/>
              <a:cs typeface="KoPubWorld돋움체 Bold" panose="020B0600000101010101" charset="-127"/>
            </a:endParaRPr>
          </a:p>
          <a:p>
            <a:pPr marL="971550" lvl="1" indent="-514350" fontAlgn="base" latinLnBrk="1">
              <a:buFont typeface="Wingdings" panose="05000000000000000000" pitchFamily="2" charset="2"/>
              <a:buChar char="§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실시간으로 센서 값 받아오기 구현 성공</a:t>
            </a:r>
            <a:endParaRPr lang="en-US" altLang="ko-KR" sz="3150" dirty="0" smtClean="0">
              <a:latin typeface="+mn-ea"/>
              <a:cs typeface="KoPubWorld돋움체 Bold" panose="020B0600000101010101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153066" y="21016387"/>
            <a:ext cx="75289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fontAlgn="base" latinLnBrk="1">
              <a:buFont typeface="Wingdings" panose="05000000000000000000" pitchFamily="2" charset="2"/>
              <a:buChar char="v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핵심 기술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(LoRa)</a:t>
            </a:r>
          </a:p>
          <a:p>
            <a:pPr marL="971550" lvl="1" indent="-514350" fontAlgn="base" latinLnBrk="1">
              <a:buFont typeface="+mj-lt"/>
              <a:buAutoNum type="arabicPeriod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저전력 광역 네트워크 프로토콜</a:t>
            </a:r>
            <a:endParaRPr lang="en-US" altLang="ko-KR" sz="3150" dirty="0" smtClean="0">
              <a:latin typeface="+mn-ea"/>
              <a:cs typeface="KoPubWorld돋움체 Bold" panose="020B0600000101010101" charset="-127"/>
            </a:endParaRPr>
          </a:p>
          <a:p>
            <a:pPr marL="971550" lvl="1" indent="-514350" fontAlgn="base" latinLnBrk="1">
              <a:buFont typeface="+mj-lt"/>
              <a:buAutoNum type="arabicPeriod"/>
            </a:pP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LPWAN</a:t>
            </a:r>
            <a:r>
              <a:rPr lang="en-US" altLang="ko-KR" sz="2400" dirty="0" smtClean="0">
                <a:latin typeface="+mn-ea"/>
                <a:cs typeface="KoPubWorld돋움체 Bold" panose="020B0600000101010101" charset="-127"/>
              </a:rPr>
              <a:t>(Low Power Wide Area Network)</a:t>
            </a:r>
          </a:p>
          <a:p>
            <a:pPr marL="971550" lvl="1" indent="-514350" fontAlgn="base" latinLnBrk="1">
              <a:buFont typeface="+mj-lt"/>
              <a:buAutoNum type="arabicPeriod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최적 환경에서 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10~20Km 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통신</a:t>
            </a:r>
            <a:endParaRPr lang="en-US" altLang="ko-KR" sz="3150" dirty="0" smtClean="0">
              <a:latin typeface="+mn-ea"/>
              <a:cs typeface="KoPubWorld돋움체 Bold" panose="020B0600000101010101" charset="-127"/>
            </a:endParaRPr>
          </a:p>
        </p:txBody>
      </p:sp>
      <p:cxnSp>
        <p:nvCxnSpPr>
          <p:cNvPr id="41" name="직선 연결선 40"/>
          <p:cNvCxnSpPr/>
          <p:nvPr/>
        </p:nvCxnSpPr>
        <p:spPr>
          <a:xfrm flipH="1">
            <a:off x="12850503" y="20028307"/>
            <a:ext cx="7560000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4" name="Picture 2" descr="SK텔레콤 IoT포털에서 LoRa 통신모듈 신청기 - 1부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9049" y="20088814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/>
          <p:cNvSpPr txBox="1"/>
          <p:nvPr/>
        </p:nvSpPr>
        <p:spPr>
          <a:xfrm>
            <a:off x="1346479" y="24328725"/>
            <a:ext cx="19456121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 latinLnBrk="1">
              <a:buFont typeface="Arial" panose="020B0604020202020204" pitchFamily="34" charset="0"/>
              <a:buChar char="•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제품의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주 고객은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1ha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이하의 규모를 가지는 소규모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농업인이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쓰기 적합한 제품으로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제품을 이용해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농업인이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간단한 전기공사만으로 스마트팜을 할 수 있다는 장점이 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있다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.</a:t>
            </a:r>
          </a:p>
          <a:p>
            <a:pPr marL="457200" indent="-457200" fontAlgn="base" latinLnBrk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국내 농가의 약 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69%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는 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1ha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이하의 농지 규모를 가지는 </a:t>
            </a:r>
            <a:r>
              <a:rPr lang="ko-KR" altLang="en-US" sz="3150" dirty="0" err="1" smtClean="0">
                <a:latin typeface="+mn-ea"/>
                <a:cs typeface="KoPubWorld돋움체 Bold" panose="020B0600000101010101" charset="-127"/>
              </a:rPr>
              <a:t>농업인으로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 제품을 출시하면 농지 규모가 작은 농가들을 주 고객으로 사업을 추진할 수 있다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.</a:t>
            </a:r>
            <a:endParaRPr lang="en-US" altLang="ko-KR" sz="3150" dirty="0">
              <a:latin typeface="+mn-ea"/>
              <a:cs typeface="KoPubWorld돋움체 Bold" panose="020B0600000101010101" charset="-127"/>
            </a:endParaRPr>
          </a:p>
          <a:p>
            <a:pPr marL="457200" indent="-457200" fontAlgn="base" latinLnBrk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제품의 장점은 자체 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LoRa 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망으로 인해 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LTE 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모듈과 같이 추가 통신 비용이 발생하지 않는 것과 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LTE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모듈과 다르게 전기 소모가 압도적으로 적어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배터리를 사용하는 장거리 센서의 제작에도 유리하다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.</a:t>
            </a:r>
          </a:p>
          <a:p>
            <a:pPr marL="457200" indent="-457200" fontAlgn="base" latinLnBrk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제품이 상용화가 된다면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가격으로 인해 스마트팜 도입을 꺼리는 중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소규모 </a:t>
            </a:r>
            <a:r>
              <a:rPr lang="ko-KR" altLang="en-US" sz="3150" dirty="0" err="1" smtClean="0">
                <a:latin typeface="+mn-ea"/>
                <a:cs typeface="KoPubWorld돋움체 Bold" panose="020B0600000101010101" charset="-127"/>
              </a:rPr>
              <a:t>농업인들의</a:t>
            </a:r>
            <a:r>
              <a:rPr lang="ko-KR" altLang="en-US" sz="3150" dirty="0" smtClean="0">
                <a:latin typeface="+mn-ea"/>
                <a:cs typeface="KoPubWorld돋움체 Bold" panose="020B0600000101010101" charset="-127"/>
              </a:rPr>
              <a:t> 스마트팜 도입을 늘릴 수 있을 것이라 기대한다</a:t>
            </a:r>
            <a:r>
              <a:rPr lang="en-US" altLang="ko-KR" sz="3150" dirty="0" smtClean="0">
                <a:latin typeface="+mn-ea"/>
                <a:cs typeface="KoPubWorld돋움체 Bold" panose="020B0600000101010101" charset="-127"/>
              </a:rPr>
              <a:t>.</a:t>
            </a:r>
            <a:endParaRPr lang="ko-KR" altLang="en-US" sz="3150" dirty="0">
              <a:latin typeface="+mn-ea"/>
              <a:cs typeface="KoPubWorld돋움체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9550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466</TotalTime>
  <Words>310</Words>
  <Application>Microsoft Office PowerPoint</Application>
  <PresentationFormat>사용자 지정</PresentationFormat>
  <Paragraphs>35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KoPubWorld돋움체 Bold</vt:lpstr>
      <vt:lpstr>Calibri</vt:lpstr>
      <vt:lpstr>맑은 고딕</vt:lpstr>
      <vt:lpstr>Calibri Light</vt:lpstr>
      <vt:lpstr>Wingdings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jiho</dc:creator>
  <cp:lastModifiedBy>김교림</cp:lastModifiedBy>
  <cp:revision>35</cp:revision>
  <dcterms:created xsi:type="dcterms:W3CDTF">2020-11-19T05:40:31Z</dcterms:created>
  <dcterms:modified xsi:type="dcterms:W3CDTF">2022-11-24T04:34:16Z</dcterms:modified>
</cp:coreProperties>
</file>

<file path=docProps/thumbnail.jpeg>
</file>